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7" r:id="rId3"/>
    <p:sldId id="288" r:id="rId4"/>
    <p:sldId id="259" r:id="rId5"/>
    <p:sldId id="289" r:id="rId6"/>
    <p:sldId id="290" r:id="rId7"/>
    <p:sldId id="291" r:id="rId8"/>
    <p:sldId id="292" r:id="rId9"/>
    <p:sldId id="295" r:id="rId10"/>
    <p:sldId id="293" r:id="rId11"/>
    <p:sldId id="296" r:id="rId12"/>
    <p:sldId id="297" r:id="rId13"/>
    <p:sldId id="298" r:id="rId14"/>
    <p:sldId id="265" r:id="rId15"/>
    <p:sldId id="257" r:id="rId16"/>
    <p:sldId id="260" r:id="rId17"/>
    <p:sldId id="258" r:id="rId18"/>
    <p:sldId id="261" r:id="rId19"/>
    <p:sldId id="272" r:id="rId20"/>
    <p:sldId id="262" r:id="rId21"/>
    <p:sldId id="263" r:id="rId22"/>
    <p:sldId id="264" r:id="rId23"/>
    <p:sldId id="266" r:id="rId24"/>
    <p:sldId id="267" r:id="rId25"/>
    <p:sldId id="268" r:id="rId26"/>
    <p:sldId id="269" r:id="rId27"/>
    <p:sldId id="270" r:id="rId28"/>
    <p:sldId id="271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ACF0F-4283-426B-BA17-638302BA08E5}">
  <a:tblStyle styleId="{775ACF0F-4283-426B-BA17-638302BA0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 varScale="1">
        <p:scale>
          <a:sx n="136" d="100"/>
          <a:sy n="13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Whiff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Height</c:v>
                </c:pt>
                <c:pt idx="3">
                  <c:v>Swing Probability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42</c:v>
                </c:pt>
                <c:pt idx="2">
                  <c:v>32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Swing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Side</c:v>
                </c:pt>
                <c:pt idx="3">
                  <c:v>Plate Height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35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6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7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94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9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850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0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9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9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8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02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Methods of Improving </a:t>
            </a:r>
            <a:r>
              <a:rPr lang="en" dirty="0">
                <a:highlight>
                  <a:srgbClr val="FFCD00"/>
                </a:highlight>
                <a:latin typeface="Avenir Roman" panose="02000503020000020003" pitchFamily="2" charset="0"/>
              </a:rPr>
              <a:t>Whiff Probability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418C69C9-DCCB-2A4D-B307-F1A4E5DD2621}"/>
              </a:ext>
            </a:extLst>
          </p:cNvPr>
          <p:cNvSpPr txBox="1">
            <a:spLocks/>
          </p:cNvSpPr>
          <p:nvPr/>
        </p:nvSpPr>
        <p:spPr>
          <a:xfrm>
            <a:off x="947231" y="4086424"/>
            <a:ext cx="4523700" cy="6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000" dirty="0">
                <a:latin typeface="Avenir Roman" panose="02000503020000020003" pitchFamily="2" charset="0"/>
              </a:rPr>
              <a:t>Adi Srikanth, Winter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Quantification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Quantify the ideal modifications to Plate Height and Plate Side to best increase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3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90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Height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694" y="1616470"/>
            <a:ext cx="4110934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700" dirty="0">
                <a:latin typeface="Avenir Roman" panose="02000503020000020003" pitchFamily="2" charset="0"/>
              </a:rPr>
              <a:t>Whiff Rate peaks when Plate Height is in the range of 0.9 – 1.1 feet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Currently, only a sliver of pitcher are in the sweet spot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Thousands of pitch simulations show that targeting this range can increase Whiff Probability by a factor of over 15% 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5F56A-A9A5-0D45-8748-3A83FA97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09817" y="1358268"/>
            <a:ext cx="3124200" cy="189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4BD6A-6BA5-A842-B2C2-563BC75551DB}"/>
              </a:ext>
            </a:extLst>
          </p:cNvPr>
          <p:cNvSpPr txBox="1"/>
          <p:nvPr/>
        </p:nvSpPr>
        <p:spPr>
          <a:xfrm>
            <a:off x="5741847" y="1238344"/>
            <a:ext cx="266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Roman" panose="02000503020000020003" pitchFamily="2" charset="0"/>
              </a:rPr>
              <a:t>Distribution of Plate Height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6CF97-6285-A74C-9A6C-EAF99344D34A}"/>
              </a:ext>
            </a:extLst>
          </p:cNvPr>
          <p:cNvSpPr txBox="1"/>
          <p:nvPr/>
        </p:nvSpPr>
        <p:spPr>
          <a:xfrm>
            <a:off x="5786098" y="3128328"/>
            <a:ext cx="2660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Plate Height (feet)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AD840-E13E-D849-8BF1-9E9CEFE12E2E}"/>
              </a:ext>
            </a:extLst>
          </p:cNvPr>
          <p:cNvSpPr txBox="1"/>
          <p:nvPr/>
        </p:nvSpPr>
        <p:spPr>
          <a:xfrm rot="16200000">
            <a:off x="4589653" y="2104363"/>
            <a:ext cx="156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Roman" panose="02000503020000020003" pitchFamily="2" charset="0"/>
              </a:rPr>
              <a:t>Number of Pitches Thrown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19A6EB-91E2-444A-B697-AF6FACAC64D2}"/>
              </a:ext>
            </a:extLst>
          </p:cNvPr>
          <p:cNvCxnSpPr/>
          <p:nvPr/>
        </p:nvCxnSpPr>
        <p:spPr>
          <a:xfrm flipH="1">
            <a:off x="6683188" y="1875865"/>
            <a:ext cx="988359" cy="42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B9B362-EAA9-7F4E-AAC3-A1BAD99A9F06}"/>
              </a:ext>
            </a:extLst>
          </p:cNvPr>
          <p:cNvSpPr txBox="1"/>
          <p:nvPr/>
        </p:nvSpPr>
        <p:spPr>
          <a:xfrm>
            <a:off x="7516975" y="1612850"/>
            <a:ext cx="980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The Sweet Spot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4AC4E55-D0B5-D042-BE78-CCD655C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77483"/>
              </p:ext>
            </p:extLst>
          </p:nvPr>
        </p:nvGraphicFramePr>
        <p:xfrm>
          <a:off x="5336626" y="3500858"/>
          <a:ext cx="3470580" cy="12703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3783">
                  <a:extLst>
                    <a:ext uri="{9D8B030D-6E8A-4147-A177-3AD203B41FA5}">
                      <a16:colId xmlns:a16="http://schemas.microsoft.com/office/drawing/2014/main" val="2929134544"/>
                    </a:ext>
                  </a:extLst>
                </a:gridCol>
                <a:gridCol w="503077">
                  <a:extLst>
                    <a:ext uri="{9D8B030D-6E8A-4147-A177-3AD203B41FA5}">
                      <a16:colId xmlns:a16="http://schemas.microsoft.com/office/drawing/2014/main" val="2270571776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586896459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888578387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716251112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923172836"/>
                    </a:ext>
                  </a:extLst>
                </a:gridCol>
              </a:tblGrid>
              <a:tr h="31759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venir Roman" panose="02000503020000020003" pitchFamily="2" charset="0"/>
                        </a:rPr>
                        <a:t>Whiff Rate Before vs After Change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3624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64749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110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3 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2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0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Side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9419" y="1475270"/>
            <a:ext cx="812751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latin typeface="Avenir Roman" panose="02000503020000020003" pitchFamily="2" charset="0"/>
              </a:rPr>
              <a:t>With right-handed batters, Whiff Probability peaks when Plate Height is between -0.5 and 1.1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With left-handed batters, Whiff Probability peaks when Plate Height is between 0.25 and 1.25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Pitching in the sweet spot is expected to increase Whiff Probability by +8% (not a factor)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8BAFF7-77F2-9F45-877A-D7F271105902}"/>
              </a:ext>
            </a:extLst>
          </p:cNvPr>
          <p:cNvGrpSpPr/>
          <p:nvPr/>
        </p:nvGrpSpPr>
        <p:grpSpPr>
          <a:xfrm>
            <a:off x="1381250" y="3213733"/>
            <a:ext cx="2862524" cy="1656389"/>
            <a:chOff x="546764" y="3123893"/>
            <a:chExt cx="3065922" cy="19333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E7EC8-CB99-F646-A2D6-25B08452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024" y="3264537"/>
              <a:ext cx="2758345" cy="162386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B53E03-7356-CF44-8DC8-C746D39D8313}"/>
                </a:ext>
              </a:extLst>
            </p:cNvPr>
            <p:cNvGrpSpPr/>
            <p:nvPr/>
          </p:nvGrpSpPr>
          <p:grpSpPr>
            <a:xfrm>
              <a:off x="546764" y="3123893"/>
              <a:ext cx="3065922" cy="1933388"/>
              <a:chOff x="5173950" y="1181494"/>
              <a:chExt cx="3323903" cy="22580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F4BD6A-6BA5-A842-B2C2-563BC75551DB}"/>
                  </a:ext>
                </a:extLst>
              </p:cNvPr>
              <p:cNvSpPr txBox="1"/>
              <p:nvPr/>
            </p:nvSpPr>
            <p:spPr>
              <a:xfrm>
                <a:off x="5206268" y="1181494"/>
                <a:ext cx="3290633" cy="35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Righties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86CF97-6285-A74C-9A6C-EAF99344D34A}"/>
                  </a:ext>
                </a:extLst>
              </p:cNvPr>
              <p:cNvSpPr txBox="1"/>
              <p:nvPr/>
            </p:nvSpPr>
            <p:spPr>
              <a:xfrm>
                <a:off x="5637524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AD840-E13E-D849-8BF1-9E9CEFE12E2E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119A6EB-91E2-444A-B697-AF6FACAC64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3747" y="1875865"/>
                <a:ext cx="757801" cy="41818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B9B362-EAA9-7F4E-AAC3-A1BAD99A9F06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6DCC3-4644-FD48-834A-4885327F14C8}"/>
              </a:ext>
            </a:extLst>
          </p:cNvPr>
          <p:cNvGrpSpPr/>
          <p:nvPr/>
        </p:nvGrpSpPr>
        <p:grpSpPr>
          <a:xfrm>
            <a:off x="5225101" y="3196875"/>
            <a:ext cx="3006652" cy="1681120"/>
            <a:chOff x="3649642" y="3124702"/>
            <a:chExt cx="3172486" cy="19333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127EED-1FAE-E349-8AA5-94854578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45360" y="3276256"/>
              <a:ext cx="2717425" cy="157786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B3CCF3-62F3-D549-ACF7-2B4C4AD22EDF}"/>
                </a:ext>
              </a:extLst>
            </p:cNvPr>
            <p:cNvGrpSpPr/>
            <p:nvPr/>
          </p:nvGrpSpPr>
          <p:grpSpPr>
            <a:xfrm>
              <a:off x="3649642" y="3124702"/>
              <a:ext cx="3172486" cy="1933388"/>
              <a:chOff x="5173950" y="1181494"/>
              <a:chExt cx="3439434" cy="2258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79DF46-B5D5-6249-B8CA-12BF685483D4}"/>
                  </a:ext>
                </a:extLst>
              </p:cNvPr>
              <p:cNvSpPr txBox="1"/>
              <p:nvPr/>
            </p:nvSpPr>
            <p:spPr>
              <a:xfrm>
                <a:off x="5321799" y="1181494"/>
                <a:ext cx="3291585" cy="337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Lefties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DF3B8-B458-2A4F-A070-2EC3A8EF71D1}"/>
                  </a:ext>
                </a:extLst>
              </p:cNvPr>
              <p:cNvSpPr txBox="1"/>
              <p:nvPr/>
            </p:nvSpPr>
            <p:spPr>
              <a:xfrm>
                <a:off x="5637522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3E8AD2-0371-5E41-8CCF-B1DC4F743055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2C9DB6-10F8-D34C-BEC4-D8A33ECA0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2551" y="1875865"/>
                <a:ext cx="498998" cy="3294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29C81A-E03A-C142-9C3D-E19B57D2831F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85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x15%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Height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11% </a:t>
            </a: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17%</a:t>
            </a:r>
            <a:r>
              <a:rPr lang="en" sz="4800" dirty="0">
                <a:latin typeface="Avenir Roman" panose="02000503020000020003" pitchFamily="2" charset="0"/>
                <a:sym typeface="Wingdings" pitchFamily="2" charset="2"/>
              </a:rPr>
              <a:t> YoY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Adjusted for cannibalization</a:t>
            </a:r>
            <a:endParaRPr sz="1800" dirty="0">
              <a:latin typeface="Avenir Roman" panose="02000503020000020003" pitchFamily="2" charset="0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+8%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Side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19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A picture is worth </a:t>
            </a:r>
            <a:r>
              <a:rPr lang="en" sz="2000" b="1" dirty="0">
                <a:solidFill>
                  <a:schemeClr val="dk1"/>
                </a:solidFill>
                <a:highlight>
                  <a:srgbClr val="FFCD00"/>
                </a:highlight>
                <a:latin typeface="Avenir Roman" panose="02000503020000020003" pitchFamily="2" charset="0"/>
                <a:ea typeface="Lora"/>
                <a:cs typeface="Lora"/>
                <a:sym typeface="Lora"/>
              </a:rPr>
              <a:t>a thousand words</a:t>
            </a:r>
            <a:endParaRPr sz="2000" b="1" dirty="0">
              <a:solidFill>
                <a:schemeClr val="dk1"/>
              </a:solidFill>
              <a:highlight>
                <a:srgbClr val="FFCD00"/>
              </a:highlight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Avenir Roman" panose="02000503020000020003" pitchFamily="2" charset="0"/>
              </a:rPr>
              <a:t>A complex idea can be conveyed with just a single still image, namely making it possible to absorb large amounts of data quickly.</a:t>
            </a:r>
            <a:endParaRPr sz="2000" dirty="0">
              <a:latin typeface="Avenir Roman" panose="02000503020000020003" pitchFamily="2" charset="0"/>
            </a:endParaRPr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/>
          <p:cNvPicPr preferRelativeResize="0"/>
          <p:nvPr/>
        </p:nvPicPr>
        <p:blipFill rotWithShape="1">
          <a:blip r:embed="rId3"/>
          <a:srcRect l="42093"/>
          <a:stretch/>
        </p:blipFill>
        <p:spPr>
          <a:xfrm>
            <a:off x="491397" y="878850"/>
            <a:ext cx="3152755" cy="31192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@username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Executive Summary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6141" y="1616470"/>
            <a:ext cx="746480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The two most promising avenues to improve Whiff Probability involve modifying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  <a:sym typeface="Lora"/>
              </a:rPr>
              <a:t>Plate Height</a:t>
            </a:r>
            <a:r>
              <a:rPr lang="en-US" dirty="0">
                <a:latin typeface="Avenir Roman" panose="02000503020000020003" pitchFamily="2" charset="0"/>
                <a:sym typeface="Lora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and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Changing the vertical and horizontal pitch location expected to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increase Whiff Probability by 6%</a:t>
            </a:r>
            <a:r>
              <a:rPr lang="en-US" dirty="0">
                <a:latin typeface="Avenir Roman" panose="02000503020000020003" pitchFamily="2" charset="0"/>
              </a:rPr>
              <a:t> in one year</a:t>
            </a: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Yellow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  <a:endParaRPr sz="1800" i="1">
              <a:highlight>
                <a:srgbClr val="FFCD00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5933600" cy="2611500"/>
        </p:xfrm>
        <a:graphic>
          <a:graphicData uri="http://schemas.openxmlformats.org/drawingml/2006/table">
            <a:tbl>
              <a:tblPr>
                <a:noFill/>
                <a:tableStyleId>{775ACF0F-4283-426B-BA17-638302BA08E5}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  <a:endParaRPr sz="9600">
              <a:highlight>
                <a:srgbClr val="FFCD00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Process &amp; Methodology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706905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Identify factors with biggest impacts on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Swing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and</a:t>
            </a: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 Plate Height</a:t>
            </a:r>
          </a:p>
        </p:txBody>
      </p:sp>
      <p:sp>
        <p:nvSpPr>
          <p:cNvPr id="313" name="Google Shape;313;p29"/>
          <p:cNvSpPr/>
          <p:nvPr/>
        </p:nvSpPr>
        <p:spPr>
          <a:xfrm>
            <a:off x="6500168" y="2211715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Quantify how a change in the factor might change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Model Simulation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3603536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Understanding how the factor impacts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Correlation Analysis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D0DC3-0F9A-B042-A6CB-B40EA55BB271}"/>
              </a:ext>
            </a:extLst>
          </p:cNvPr>
          <p:cNvCxnSpPr>
            <a:cxnSpLocks/>
          </p:cNvCxnSpPr>
          <p:nvPr/>
        </p:nvCxnSpPr>
        <p:spPr>
          <a:xfrm>
            <a:off x="2846424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13A33-997F-7241-9475-3782DE9D48B4}"/>
              </a:ext>
            </a:extLst>
          </p:cNvPr>
          <p:cNvCxnSpPr>
            <a:cxnSpLocks/>
          </p:cNvCxnSpPr>
          <p:nvPr/>
        </p:nvCxnSpPr>
        <p:spPr>
          <a:xfrm>
            <a:off x="5743056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oogle Shape;642;p39">
            <a:extLst>
              <a:ext uri="{FF2B5EF4-FFF2-40B4-BE49-F238E27FC236}">
                <a16:creationId xmlns:a16="http://schemas.microsoft.com/office/drawing/2014/main" id="{43DE8C1E-8FC8-0A41-9FBE-DEF3C6DE9C2C}"/>
              </a:ext>
            </a:extLst>
          </p:cNvPr>
          <p:cNvGrpSpPr/>
          <p:nvPr/>
        </p:nvGrpSpPr>
        <p:grpSpPr>
          <a:xfrm>
            <a:off x="4496728" y="1582950"/>
            <a:ext cx="353136" cy="313738"/>
            <a:chOff x="5292575" y="3681900"/>
            <a:chExt cx="420150" cy="373275"/>
          </a:xfrm>
        </p:grpSpPr>
        <p:sp>
          <p:nvSpPr>
            <p:cNvPr id="34" name="Google Shape;643;p39">
              <a:extLst>
                <a:ext uri="{FF2B5EF4-FFF2-40B4-BE49-F238E27FC236}">
                  <a16:creationId xmlns:a16="http://schemas.microsoft.com/office/drawing/2014/main" id="{42890A11-634C-2647-B6E3-8B323E7CAF7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4;p39">
              <a:extLst>
                <a:ext uri="{FF2B5EF4-FFF2-40B4-BE49-F238E27FC236}">
                  <a16:creationId xmlns:a16="http://schemas.microsoft.com/office/drawing/2014/main" id="{3D6F9BAC-DC91-DB4E-8EFC-86889E73B74F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5;p39">
              <a:extLst>
                <a:ext uri="{FF2B5EF4-FFF2-40B4-BE49-F238E27FC236}">
                  <a16:creationId xmlns:a16="http://schemas.microsoft.com/office/drawing/2014/main" id="{B53AF52E-0C80-2240-A6A0-902C07E9590A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6;p39">
              <a:extLst>
                <a:ext uri="{FF2B5EF4-FFF2-40B4-BE49-F238E27FC236}">
                  <a16:creationId xmlns:a16="http://schemas.microsoft.com/office/drawing/2014/main" id="{1ACD0557-3B55-AB46-BD11-8530075F9FF6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7;p39">
              <a:extLst>
                <a:ext uri="{FF2B5EF4-FFF2-40B4-BE49-F238E27FC236}">
                  <a16:creationId xmlns:a16="http://schemas.microsoft.com/office/drawing/2014/main" id="{6F3CDD58-595F-5D4B-B3F7-DE17BFA6110C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8;p39">
              <a:extLst>
                <a:ext uri="{FF2B5EF4-FFF2-40B4-BE49-F238E27FC236}">
                  <a16:creationId xmlns:a16="http://schemas.microsoft.com/office/drawing/2014/main" id="{059BE1E8-DBA6-504F-A361-61E0EC04073C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9;p39">
              <a:extLst>
                <a:ext uri="{FF2B5EF4-FFF2-40B4-BE49-F238E27FC236}">
                  <a16:creationId xmlns:a16="http://schemas.microsoft.com/office/drawing/2014/main" id="{ED560A7D-5C41-204D-AF15-8B239F2F586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98;p39">
            <a:extLst>
              <a:ext uri="{FF2B5EF4-FFF2-40B4-BE49-F238E27FC236}">
                <a16:creationId xmlns:a16="http://schemas.microsoft.com/office/drawing/2014/main" id="{86257301-F4D5-3E4E-B656-F564991B8B53}"/>
              </a:ext>
            </a:extLst>
          </p:cNvPr>
          <p:cNvGrpSpPr/>
          <p:nvPr/>
        </p:nvGrpSpPr>
        <p:grpSpPr>
          <a:xfrm>
            <a:off x="1605224" y="1603942"/>
            <a:ext cx="342882" cy="350068"/>
            <a:chOff x="3951850" y="2985350"/>
            <a:chExt cx="407950" cy="416500"/>
          </a:xfrm>
        </p:grpSpPr>
        <p:sp>
          <p:nvSpPr>
            <p:cNvPr id="42" name="Google Shape;599;p39">
              <a:extLst>
                <a:ext uri="{FF2B5EF4-FFF2-40B4-BE49-F238E27FC236}">
                  <a16:creationId xmlns:a16="http://schemas.microsoft.com/office/drawing/2014/main" id="{E4B790A1-BE85-E443-AD77-B20063EF03E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0;p39">
              <a:extLst>
                <a:ext uri="{FF2B5EF4-FFF2-40B4-BE49-F238E27FC236}">
                  <a16:creationId xmlns:a16="http://schemas.microsoft.com/office/drawing/2014/main" id="{3565B98E-C353-3547-96F3-AB5AEF68879B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;p39">
              <a:extLst>
                <a:ext uri="{FF2B5EF4-FFF2-40B4-BE49-F238E27FC236}">
                  <a16:creationId xmlns:a16="http://schemas.microsoft.com/office/drawing/2014/main" id="{0C79E2E3-5127-944B-B1D4-C009937DE9D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2;p39">
              <a:extLst>
                <a:ext uri="{FF2B5EF4-FFF2-40B4-BE49-F238E27FC236}">
                  <a16:creationId xmlns:a16="http://schemas.microsoft.com/office/drawing/2014/main" id="{F9D7BD86-7FA2-BD46-91FE-406AE775B11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1;p39">
            <a:extLst>
              <a:ext uri="{FF2B5EF4-FFF2-40B4-BE49-F238E27FC236}">
                <a16:creationId xmlns:a16="http://schemas.microsoft.com/office/drawing/2014/main" id="{2B6325D8-4221-6049-AB00-5314E2495F71}"/>
              </a:ext>
            </a:extLst>
          </p:cNvPr>
          <p:cNvGrpSpPr/>
          <p:nvPr/>
        </p:nvGrpSpPr>
        <p:grpSpPr>
          <a:xfrm>
            <a:off x="7385175" y="1581952"/>
            <a:ext cx="369505" cy="369505"/>
            <a:chOff x="2594050" y="1631825"/>
            <a:chExt cx="439625" cy="439625"/>
          </a:xfrm>
        </p:grpSpPr>
        <p:sp>
          <p:nvSpPr>
            <p:cNvPr id="47" name="Google Shape;512;p39">
              <a:extLst>
                <a:ext uri="{FF2B5EF4-FFF2-40B4-BE49-F238E27FC236}">
                  <a16:creationId xmlns:a16="http://schemas.microsoft.com/office/drawing/2014/main" id="{13A48DFB-C1A0-B24A-8DFC-6E2F8DC9B4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3;p39">
              <a:extLst>
                <a:ext uri="{FF2B5EF4-FFF2-40B4-BE49-F238E27FC236}">
                  <a16:creationId xmlns:a16="http://schemas.microsoft.com/office/drawing/2014/main" id="{85255CF2-2F07-AF4F-A72D-A568A4EA8708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4;p39">
              <a:extLst>
                <a:ext uri="{FF2B5EF4-FFF2-40B4-BE49-F238E27FC236}">
                  <a16:creationId xmlns:a16="http://schemas.microsoft.com/office/drawing/2014/main" id="{DCCC0B74-B995-1642-B0A4-C1F574BBC51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5;p39">
              <a:extLst>
                <a:ext uri="{FF2B5EF4-FFF2-40B4-BE49-F238E27FC236}">
                  <a16:creationId xmlns:a16="http://schemas.microsoft.com/office/drawing/2014/main" id="{5BB362DB-FABF-364C-8294-CE65764B2D99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89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9" name="Google Shape;32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0" name="Google Shape;330;p3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ighlight>
                  <a:srgbClr val="FFCD00"/>
                </a:highlight>
                <a:hlinkClick r:id="rId3"/>
              </a:rPr>
              <a:t>Google Sheets</a:t>
            </a:r>
            <a:endParaRPr>
              <a:highlight>
                <a:srgbClr val="FFCD00"/>
              </a:highlight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90237"/>
            <a:ext cx="6355026" cy="3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51" name="Google Shape;351;p3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project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63" name="Google Shape;363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5244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54436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4" name="Google Shape;37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5" name="Google Shape;37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/>
          <p:nvPr/>
        </p:nvSpPr>
        <p:spPr>
          <a:xfrm>
            <a:off x="4778025" y="938708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4939350" y="1098088"/>
            <a:ext cx="3532500" cy="225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86" name="Google Shape;386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87" name="Google Shape;387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rgbClr val="FFCD00"/>
                </a:highlight>
                <a:hlinkClick r:id="rId3"/>
              </a:rPr>
              <a:t>SlidesCarnival</a:t>
            </a:r>
            <a:endParaRPr>
              <a:highlight>
                <a:srgbClr val="FFCD00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rgbClr val="FFCD00"/>
                </a:highlight>
                <a:hlinkClick r:id="rId4"/>
              </a:rPr>
              <a:t>Unsplash</a:t>
            </a:r>
            <a:endParaRPr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10" name="Google Shape;410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381250" y="13116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 and colors: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can download the fonts on these pages: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Yellow </a:t>
            </a:r>
            <a:r>
              <a:rPr lang="en" sz="1400" b="1">
                <a:solidFill>
                  <a:srgbClr val="FFCD00"/>
                </a:solidFill>
              </a:rPr>
              <a:t>#ffcd00</a:t>
            </a:r>
            <a:r>
              <a:rPr lang="en" sz="1400"/>
              <a:t> | Black </a:t>
            </a:r>
            <a:r>
              <a:rPr lang="en" sz="1400" b="1"/>
              <a:t>#000000</a:t>
            </a:r>
            <a:r>
              <a:rPr lang="en" sz="1400"/>
              <a:t> | Grey </a:t>
            </a:r>
            <a:r>
              <a:rPr lang="en" sz="1400" b="1">
                <a:solidFill>
                  <a:srgbClr val="CCCCCC"/>
                </a:solidFill>
              </a:rPr>
              <a:t>#cccccc</a:t>
            </a:r>
            <a:endParaRPr sz="14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2" name="Google Shape;422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8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35" name="Google Shape;435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50" name="Google Shape;450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56" name="Google Shape;456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64" name="Google Shape;464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70" name="Google Shape;470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78" name="Google Shape;478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87" name="Google Shape;487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90" name="Google Shape;49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93" name="Google Shape;493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97" name="Google Shape;497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05" name="Google Shape;505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12" name="Google Shape;512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18" name="Google Shape;518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21" name="Google Shape;521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27" name="Google Shape;527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30" name="Google Shape;530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38" name="Google Shape;538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44" name="Google Shape;544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53" name="Google Shape;553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58" name="Google Shape;558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63" name="Google Shape;563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68" name="Google Shape;568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71" name="Google Shape;571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74" name="Google Shape;574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78" name="Google Shape;578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81" name="Google Shape;581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92" name="Google Shape;592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96" name="Google Shape;596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99" name="Google Shape;599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04" name="Google Shape;604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09" name="Google Shape;609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16" name="Google Shape;616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26" name="Google Shape;626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30" name="Google Shape;630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34" name="Google Shape;634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40" name="Google Shape;640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43" name="Google Shape;643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51" name="Google Shape;651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58" name="Google Shape;658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61" name="Google Shape;661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70" name="Google Shape;670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79" name="Google Shape;679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82" name="Google Shape;682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89" name="Google Shape;689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97" name="Google Shape;697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01" name="Google Shape;701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08" name="Google Shape;708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12" name="Google Shape;712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16" name="Google Shape;716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22" name="Google Shape;722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50" name="Google Shape;750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74" name="Google Shape;774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89" name="Google Shape;789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93" name="Google Shape;793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00" name="Google Shape;800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09" name="Google Shape;809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13" name="Google Shape;813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19" name="Google Shape;819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27" name="Google Shape;827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34" name="Google Shape;834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44" name="Google Shape;844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56" name="Google Shape;856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62" name="Google Shape;862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70" name="Google Shape;87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73" name="Google Shape;873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76" name="Google Shape;87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Identify a small number of factors with the potential for big impacts – maximum the bang for our buck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1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87" name="Google Shape;887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94" name="Google Shape;894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99" name="Google Shape;899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03" name="Google Shape;903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09" name="Google Shape;909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13" name="Google Shape;913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18" name="Google Shape;918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24" name="Google Shape;924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31" name="Google Shape;931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34" name="Google Shape;934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38" name="Google Shape;938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45" name="Google Shape;945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51" name="Google Shape;951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55" name="Google Shape;955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56" name="Google Shape;956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6" name="Google Shape;966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73" name="Google Shape;973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78" name="Google Shape;978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84" name="Google Shape;984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91" name="Google Shape;991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96" name="Google Shape;996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01" name="Google Shape;1001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07" name="Google Shape;1007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7" name="Google Shape;1017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18" name="Google Shape;1018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1" name="Google Shape;1021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22" name="Google Shape;1022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2" name="Google Shape;1032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33" name="Google Shape;1033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7" name="Google Shape;1037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38" name="Google Shape;1038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49" name="Google Shape;1049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57" name="Google Shape;1057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62" name="Google Shape;1062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67" name="Google Shape;1067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73" name="Google Shape;1073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0" name="Google Shape;1080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84" name="Google Shape;1084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0" name="Google Shape;1090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97" name="Google Shape;1097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01" name="Google Shape;1101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06" name="Google Shape;1106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13" name="Google Shape;1113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21" name="Google Shape;1121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26" name="Google Shape;1126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0" name="Google Shape;1130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34" name="Google Shape;1134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39" name="Google Shape;1139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44" name="Google Shape;1144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0" name="Google Shape;1150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57" name="Google Shape;1157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65" name="Google Shape;1165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78" name="Google Shape;1178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83" name="Google Shape;1183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87" name="Google Shape;1187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94" name="Google Shape;1194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03" name="Google Shape;1203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16" name="Google Shape;1216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29" name="Google Shape;1229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42" name="Google Shape;1242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49" name="Google Shape;1249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65" name="Google Shape;1265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1" name="Google Shape;1271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2" name="Google Shape;1272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76" name="Google Shape;1276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0" name="Google Shape;1280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4" name="Google Shape;1284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7" name="Google Shape;1287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88" name="Google Shape;1288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97" name="Google Shape;1297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2" name="Google Shape;1322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26" name="Google Shape;132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29" name="Google Shape;132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1" name="Google Shape;1331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32" name="Google Shape;1332;p4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1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6921D"/>
                </a:solidFill>
              </a:rPr>
              <a:t>😉</a:t>
            </a:r>
            <a:endParaRPr sz="9600">
              <a:solidFill>
                <a:srgbClr val="F6921D"/>
              </a:solidFill>
            </a:endParaRPr>
          </a:p>
        </p:txBody>
      </p:sp>
      <p:sp>
        <p:nvSpPr>
          <p:cNvPr id="1340" name="Google Shape;1340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7" name="Google Shape;1347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48" name="Google Shape;1348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49" name="Google Shape;1349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0" name="Google Shape;1350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1" name="Google Shape;1351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52" name="Google Shape;1352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4" name="Google Shape;1354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55" name="Google Shape;1355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7" name="Google Shape;1357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58" name="Google Shape;1358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60" name="Google Shape;1360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Developed a statistical model to explain how Whiff Probability varies from pitch to pitch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For each factor, the model was re-run without that factor – factor impact was found by including and excluding that factor and calculating difference in model performance (similar to WAR)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Swing Probability + Plate Height account for ~65% of the movement of Whiff Probability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35498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094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Identification, Part II 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Hard to fully control a batter’s swing probability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What factors contribute to the variation of swing probability?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Same process of factor identification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Plate Side + Plate Height account for ~60% of the movement of Swing Probability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Incr. Swing % </a:t>
            </a: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Incr. Whiff %</a:t>
            </a:r>
            <a:endParaRPr lang="en-US" sz="17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844243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877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highlight>
                  <a:srgbClr val="FFCD00"/>
                </a:highlight>
                <a:latin typeface="Avenir Roman" panose="02000503020000020003" pitchFamily="2" charset="0"/>
              </a:rPr>
              <a:t>Location Matters</a:t>
            </a:r>
            <a:endParaRPr sz="40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Avenir Roman" panose="02000503020000020003" pitchFamily="2" charset="0"/>
              </a:rPr>
              <a:t>Pitch Location, as described by the combination of Plate Height and Plate Side is the primary drivers behind Whiff Probability</a:t>
            </a:r>
            <a:endParaRPr sz="1800" dirty="0">
              <a:latin typeface="Avenir Roman" panose="02000503020000020003" pitchFamily="2" charset="0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5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 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Understand how Plate Height and Plate Side correlate with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2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07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5142595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Height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As Plate Height </a:t>
            </a:r>
            <a:r>
              <a:rPr lang="en" sz="1700" i="1" dirty="0">
                <a:latin typeface="Avenir Roman" panose="02000503020000020003" pitchFamily="2" charset="0"/>
              </a:rPr>
              <a:t>decreases</a:t>
            </a:r>
            <a:r>
              <a:rPr lang="en" sz="1700" dirty="0">
                <a:latin typeface="Avenir Roman" panose="02000503020000020003" pitchFamily="2" charset="0"/>
              </a:rPr>
              <a:t>, Whiff Probability </a:t>
            </a:r>
            <a:r>
              <a:rPr lang="en" sz="1700" i="1" dirty="0">
                <a:latin typeface="Avenir Roman" panose="02000503020000020003" pitchFamily="2" charset="0"/>
              </a:rPr>
              <a:t>increases</a:t>
            </a:r>
            <a:endParaRPr lang="en" sz="1700" dirty="0">
              <a:latin typeface="Avenir Roman" panose="02000503020000020003" pitchFamily="2" charset="0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1381251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Depends on Batter Side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Side Right 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Slight correlation, closer towards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</a:t>
            </a:r>
            <a:r>
              <a:rPr lang="en" sz="1700" dirty="0">
                <a:latin typeface="Avenir Roman" panose="02000503020000020003" pitchFamily="2" charset="0"/>
              </a:rPr>
              <a:t> higher Whiff Probability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Left Side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Strong correlation, further from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higher Whiff Probability</a:t>
            </a:r>
            <a:endParaRPr sz="1700" dirty="0">
              <a:latin typeface="Avenir Roman" panose="02000503020000020003" pitchFamily="2" charset="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F5AD6-B9D5-7E47-86E2-2DB8B9589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498" t="17545" r="24714" b="17749"/>
          <a:stretch/>
        </p:blipFill>
        <p:spPr>
          <a:xfrm>
            <a:off x="5573421" y="2764615"/>
            <a:ext cx="2239320" cy="22024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69DE9-05B6-8C4D-B960-EDC032496DDE}"/>
              </a:ext>
            </a:extLst>
          </p:cNvPr>
          <p:cNvCxnSpPr>
            <a:cxnSpLocks/>
          </p:cNvCxnSpPr>
          <p:nvPr/>
        </p:nvCxnSpPr>
        <p:spPr>
          <a:xfrm>
            <a:off x="7344090" y="3966510"/>
            <a:ext cx="119028" cy="235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62BA4-C770-A74D-94A4-4C8DD2F0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86" y="3772092"/>
            <a:ext cx="186765" cy="1867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0706DA-7942-4E4F-A94D-6A903373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551" y="4217513"/>
            <a:ext cx="186765" cy="186765"/>
          </a:xfrm>
          <a:prstGeom prst="rect">
            <a:avLst/>
          </a:prstGeom>
        </p:spPr>
      </p:pic>
      <p:grpSp>
        <p:nvGrpSpPr>
          <p:cNvPr id="31" name="Google Shape;642;p39">
            <a:extLst>
              <a:ext uri="{FF2B5EF4-FFF2-40B4-BE49-F238E27FC236}">
                <a16:creationId xmlns:a16="http://schemas.microsoft.com/office/drawing/2014/main" id="{29ECC584-BE4B-A64E-8B10-857B28D12957}"/>
              </a:ext>
            </a:extLst>
          </p:cNvPr>
          <p:cNvGrpSpPr/>
          <p:nvPr/>
        </p:nvGrpSpPr>
        <p:grpSpPr>
          <a:xfrm>
            <a:off x="895481" y="1021606"/>
            <a:ext cx="265253" cy="231588"/>
            <a:chOff x="5292575" y="3681900"/>
            <a:chExt cx="420150" cy="373275"/>
          </a:xfrm>
        </p:grpSpPr>
        <p:sp>
          <p:nvSpPr>
            <p:cNvPr id="32" name="Google Shape;643;p39">
              <a:extLst>
                <a:ext uri="{FF2B5EF4-FFF2-40B4-BE49-F238E27FC236}">
                  <a16:creationId xmlns:a16="http://schemas.microsoft.com/office/drawing/2014/main" id="{968D3162-A04F-4044-9F24-882A2F7D194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4;p39">
              <a:extLst>
                <a:ext uri="{FF2B5EF4-FFF2-40B4-BE49-F238E27FC236}">
                  <a16:creationId xmlns:a16="http://schemas.microsoft.com/office/drawing/2014/main" id="{F558BC9A-DF49-584F-9C6F-A1CFD8BDFC31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5;p39">
              <a:extLst>
                <a:ext uri="{FF2B5EF4-FFF2-40B4-BE49-F238E27FC236}">
                  <a16:creationId xmlns:a16="http://schemas.microsoft.com/office/drawing/2014/main" id="{1A6768D8-EF25-0442-9FC6-3504220101A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6;p39">
              <a:extLst>
                <a:ext uri="{FF2B5EF4-FFF2-40B4-BE49-F238E27FC236}">
                  <a16:creationId xmlns:a16="http://schemas.microsoft.com/office/drawing/2014/main" id="{CE68D14C-4517-5E43-B0F5-4F6DA377B2F5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7;p39">
              <a:extLst>
                <a:ext uri="{FF2B5EF4-FFF2-40B4-BE49-F238E27FC236}">
                  <a16:creationId xmlns:a16="http://schemas.microsoft.com/office/drawing/2014/main" id="{D25E7E0F-C058-514A-8174-6D56A472274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8;p39">
              <a:extLst>
                <a:ext uri="{FF2B5EF4-FFF2-40B4-BE49-F238E27FC236}">
                  <a16:creationId xmlns:a16="http://schemas.microsoft.com/office/drawing/2014/main" id="{0D5CD462-FFD7-F74D-B1AA-66850A4462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9;p39">
              <a:extLst>
                <a:ext uri="{FF2B5EF4-FFF2-40B4-BE49-F238E27FC236}">
                  <a16:creationId xmlns:a16="http://schemas.microsoft.com/office/drawing/2014/main" id="{0B434765-62FF-5348-8361-9EE0F25898F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24BD5-1810-1B4C-B0D7-F93F1EF604F5}"/>
              </a:ext>
            </a:extLst>
          </p:cNvPr>
          <p:cNvGrpSpPr/>
          <p:nvPr/>
        </p:nvGrpSpPr>
        <p:grpSpPr>
          <a:xfrm>
            <a:off x="5676968" y="2764239"/>
            <a:ext cx="2300961" cy="2202469"/>
            <a:chOff x="2971084" y="2465695"/>
            <a:chExt cx="2300961" cy="220246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FF00DDF-2CD9-4B4C-A31F-A026A94B5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9498" t="17545" r="24714" b="17749"/>
            <a:stretch/>
          </p:blipFill>
          <p:spPr>
            <a:xfrm flipH="1">
              <a:off x="2971084" y="2465695"/>
              <a:ext cx="2300961" cy="220246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CC9250C-A5BE-DD41-A902-D24D2958F9F6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31" y="3614645"/>
              <a:ext cx="119028" cy="2356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EC50829-FC53-984C-8C67-F6C5DA5A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727" y="3420227"/>
              <a:ext cx="186765" cy="1867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C7AAAE-2698-C64A-845D-C3369C4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492" y="3865648"/>
              <a:ext cx="186765" cy="186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1657</Words>
  <Application>Microsoft Macintosh PowerPoint</Application>
  <PresentationFormat>On-screen Show (16:9)</PresentationFormat>
  <Paragraphs>286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Avenir Roman</vt:lpstr>
      <vt:lpstr>Calibri</vt:lpstr>
      <vt:lpstr>Lora</vt:lpstr>
      <vt:lpstr>Montserrat</vt:lpstr>
      <vt:lpstr>Quattrocento Sans</vt:lpstr>
      <vt:lpstr>Wingdings</vt:lpstr>
      <vt:lpstr>Viola template</vt:lpstr>
      <vt:lpstr>Methods of Improving Whiff Probability</vt:lpstr>
      <vt:lpstr>Executive Summary</vt:lpstr>
      <vt:lpstr>Process &amp; Methodology</vt:lpstr>
      <vt:lpstr>Factor Identification</vt:lpstr>
      <vt:lpstr>Factor Identification</vt:lpstr>
      <vt:lpstr>Factor Identification, Part II </vt:lpstr>
      <vt:lpstr>Location Matters</vt:lpstr>
      <vt:lpstr>Factor Correlation </vt:lpstr>
      <vt:lpstr>Factor Correlation</vt:lpstr>
      <vt:lpstr>Quantification</vt:lpstr>
      <vt:lpstr>Plate Height</vt:lpstr>
      <vt:lpstr>Plate Side</vt:lpstr>
      <vt:lpstr>x15% Whiff Rate</vt:lpstr>
      <vt:lpstr>PowerPoint Presentation</vt:lpstr>
      <vt:lpstr>Instructions for use</vt:lpstr>
      <vt:lpstr>PowerPoint Presentation</vt:lpstr>
      <vt:lpstr>Hello!</vt:lpstr>
      <vt:lpstr>This is a slide title</vt:lpstr>
      <vt:lpstr>89,526,124$</vt:lpstr>
      <vt:lpstr>Big concept</vt:lpstr>
      <vt:lpstr>You can also split your content</vt:lpstr>
      <vt:lpstr>In two or three columns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Improving Whiff Rate</dc:title>
  <cp:lastModifiedBy>Owner</cp:lastModifiedBy>
  <cp:revision>28</cp:revision>
  <cp:lastPrinted>2020-12-09T05:13:35Z</cp:lastPrinted>
  <dcterms:modified xsi:type="dcterms:W3CDTF">2020-12-09T17:24:49Z</dcterms:modified>
</cp:coreProperties>
</file>